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94" r:id="rId3"/>
  </p:sldMasterIdLst>
  <p:sldIdLst>
    <p:sldId id="256" r:id="rId4"/>
    <p:sldId id="258" r:id="rId5"/>
    <p:sldId id="260" r:id="rId6"/>
    <p:sldId id="261" r:id="rId7"/>
    <p:sldId id="267" r:id="rId8"/>
    <p:sldId id="269" r:id="rId9"/>
    <p:sldId id="270" r:id="rId10"/>
    <p:sldId id="268" r:id="rId11"/>
    <p:sldId id="264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103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1DD1-ECF3-4EC5-99CC-FC7815A6BFF3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B628A-4729-447D-A4D2-1177419F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437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1DD1-ECF3-4EC5-99CC-FC7815A6BFF3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B628A-4729-447D-A4D2-1177419F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888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1DD1-ECF3-4EC5-99CC-FC7815A6BFF3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B628A-4729-447D-A4D2-1177419F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3085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91139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13408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56017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757161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53064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49388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66131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88287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1DD1-ECF3-4EC5-99CC-FC7815A6BFF3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B628A-4729-447D-A4D2-1177419F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0985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79489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83036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61120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59439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964854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12338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44858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89564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399110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1128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1DD1-ECF3-4EC5-99CC-FC7815A6BFF3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B628A-4729-447D-A4D2-1177419F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61389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128212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33357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371935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706796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0581042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617219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901657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0069331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62121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77412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1DD1-ECF3-4EC5-99CC-FC7815A6BFF3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B628A-4729-447D-A4D2-1177419F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45370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7714926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029604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782440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663727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1DD1-ECF3-4EC5-99CC-FC7815A6BFF3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B628A-4729-447D-A4D2-1177419F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771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1DD1-ECF3-4EC5-99CC-FC7815A6BFF3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B628A-4729-447D-A4D2-1177419F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04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1DD1-ECF3-4EC5-99CC-FC7815A6BFF3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B628A-4729-447D-A4D2-1177419F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024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1DD1-ECF3-4EC5-99CC-FC7815A6BFF3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B628A-4729-447D-A4D2-1177419F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248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1DD1-ECF3-4EC5-99CC-FC7815A6BFF3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B628A-4729-447D-A4D2-1177419F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77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6" Type="http://schemas.openxmlformats.org/officeDocument/2006/relationships/slideLayout" Target="../slideLayouts/slideLayout43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E91DD1-ECF3-4EC5-99CC-FC7815A6BFF3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FB628A-4729-447D-A4D2-1177419F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340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2268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0399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39270" y="1571172"/>
            <a:ext cx="8915399" cy="2262781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latin typeface="Calibri" panose="020F0502020204030204" pitchFamily="34" charset="0"/>
              </a:rPr>
              <a:t>History of English Literature I</a:t>
            </a:r>
            <a:endParaRPr lang="en-US" sz="4400" dirty="0">
              <a:latin typeface="Calibri" panose="020F0502020204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9269" y="3833953"/>
            <a:ext cx="8915399" cy="1126283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j-ea"/>
                <a:cs typeface="+mj-cs"/>
              </a:rPr>
              <a:t>Lecture Topic: The High Middle Ages, and the Late Middle Ages</a:t>
            </a:r>
            <a:endParaRPr 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Calibri" panose="020F050202020403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634965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Middle Ages: 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618715"/>
            <a:ext cx="8915400" cy="4397828"/>
          </a:xfrm>
        </p:spPr>
        <p:txBody>
          <a:bodyPr>
            <a:noAutofit/>
          </a:bodyPr>
          <a:lstStyle/>
          <a:p>
            <a:r>
              <a:rPr lang="en-US" dirty="0" smtClean="0"/>
              <a:t>The Middle Ages </a:t>
            </a:r>
          </a:p>
          <a:p>
            <a:pPr lvl="1"/>
            <a:r>
              <a:rPr lang="en-US" sz="1800" dirty="0" smtClean="0"/>
              <a:t>The Post-1066 England, after the Norman Conquest</a:t>
            </a:r>
          </a:p>
          <a:p>
            <a:pPr lvl="1"/>
            <a:r>
              <a:rPr lang="en-US" sz="1800" dirty="0" smtClean="0"/>
              <a:t>Dominant Religion: Christianity</a:t>
            </a:r>
          </a:p>
          <a:p>
            <a:pPr lvl="1"/>
            <a:r>
              <a:rPr lang="en-US" sz="1800" dirty="0" smtClean="0"/>
              <a:t>Language(s): Latin, French, and English</a:t>
            </a:r>
          </a:p>
          <a:p>
            <a:pPr lvl="1"/>
            <a:r>
              <a:rPr lang="en-US" sz="1800" dirty="0"/>
              <a:t>A disregard for English as a scholarly </a:t>
            </a:r>
            <a:r>
              <a:rPr lang="en-US" sz="1800" dirty="0" smtClean="0"/>
              <a:t>language</a:t>
            </a:r>
          </a:p>
          <a:p>
            <a:pPr lvl="1"/>
            <a:r>
              <a:rPr lang="en-US" sz="1800" dirty="0" smtClean="0"/>
              <a:t>Refined culture, with French influence </a:t>
            </a:r>
          </a:p>
          <a:p>
            <a:pPr lvl="2"/>
            <a:r>
              <a:rPr lang="en-US" sz="1600" dirty="0" smtClean="0"/>
              <a:t>Imported scholars</a:t>
            </a:r>
          </a:p>
          <a:p>
            <a:pPr lvl="2"/>
            <a:r>
              <a:rPr lang="en-US" sz="1600" dirty="0" smtClean="0"/>
              <a:t>Clergy, and the nobility</a:t>
            </a:r>
          </a:p>
          <a:p>
            <a:pPr lvl="1"/>
            <a:endParaRPr lang="en-US" sz="1800" dirty="0" smtClean="0"/>
          </a:p>
          <a:p>
            <a:pPr lvl="1"/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548348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Middle Ages: Introduction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727201"/>
            <a:ext cx="8915400" cy="4397828"/>
          </a:xfrm>
        </p:spPr>
        <p:txBody>
          <a:bodyPr>
            <a:normAutofit lnSpcReduction="10000"/>
          </a:bodyPr>
          <a:lstStyle/>
          <a:p>
            <a:pPr lvl="0">
              <a:buClr>
                <a:srgbClr val="A53010"/>
              </a:buClr>
            </a:pPr>
            <a:r>
              <a:rPr 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The Middle Ages:  </a:t>
            </a:r>
            <a:endParaRPr lang="en-US" sz="2000" dirty="0"/>
          </a:p>
          <a:p>
            <a:pPr lvl="1"/>
            <a:r>
              <a:rPr lang="en-US" sz="2000" dirty="0"/>
              <a:t>Extends from: </a:t>
            </a:r>
            <a:r>
              <a:rPr lang="en-US" sz="2000" dirty="0" smtClean="0"/>
              <a:t>1066 A.D. to 1500 </a:t>
            </a:r>
            <a:r>
              <a:rPr lang="en-US" sz="2000" dirty="0"/>
              <a:t>A.D. </a:t>
            </a:r>
          </a:p>
          <a:p>
            <a:pPr lvl="1"/>
            <a:r>
              <a:rPr lang="en-US" sz="2000" dirty="0" smtClean="0"/>
              <a:t>Begins with the arrival of William the Conqueror</a:t>
            </a:r>
          </a:p>
          <a:p>
            <a:pPr lvl="2"/>
            <a:r>
              <a:rPr lang="en-US" sz="1800" dirty="0"/>
              <a:t>William led the Normans against the </a:t>
            </a:r>
            <a:r>
              <a:rPr lang="en-US" sz="1800" dirty="0" smtClean="0"/>
              <a:t>Anglo-Saxons </a:t>
            </a:r>
            <a:r>
              <a:rPr lang="en-US" sz="1800" dirty="0"/>
              <a:t>at the Battle of Hastings.</a:t>
            </a:r>
          </a:p>
          <a:p>
            <a:pPr lvl="2"/>
            <a:r>
              <a:rPr lang="en-US" sz="1800" dirty="0" smtClean="0"/>
              <a:t>His reign </a:t>
            </a:r>
            <a:r>
              <a:rPr lang="en-US" sz="1800" dirty="0"/>
              <a:t>brought a new language and methods of organization to England</a:t>
            </a:r>
            <a:r>
              <a:rPr lang="en-US" sz="1800" dirty="0" smtClean="0"/>
              <a:t>. </a:t>
            </a:r>
          </a:p>
          <a:p>
            <a:pPr lvl="1"/>
            <a:r>
              <a:rPr lang="en-US" sz="2000" dirty="0" smtClean="0"/>
              <a:t>Influence on the language of England: </a:t>
            </a:r>
            <a:endParaRPr lang="en-US" sz="2000" dirty="0"/>
          </a:p>
          <a:p>
            <a:pPr lvl="2"/>
            <a:r>
              <a:rPr lang="en-US" sz="1800" dirty="0" smtClean="0"/>
              <a:t>The </a:t>
            </a:r>
            <a:r>
              <a:rPr lang="en-US" sz="1800" dirty="0"/>
              <a:t>language of England changed dramatically after the Battle of Hastings.  The three utilized languages were French, Latin, and Old </a:t>
            </a:r>
            <a:r>
              <a:rPr lang="en-US" sz="1800" dirty="0" smtClean="0"/>
              <a:t>English. The </a:t>
            </a:r>
            <a:r>
              <a:rPr lang="en-US" sz="1800" dirty="0"/>
              <a:t>aristocrats spoke French while the church and legal professionals spoke Latin.  The remaining population, the common people, spoke Old English.</a:t>
            </a:r>
          </a:p>
          <a:p>
            <a:pPr lvl="2"/>
            <a:endParaRPr lang="en-US" sz="1800" dirty="0" smtClean="0"/>
          </a:p>
          <a:p>
            <a:pPr lvl="1"/>
            <a:endParaRPr lang="en-US" sz="2000" dirty="0"/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64104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Age of Chivalry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727201"/>
            <a:ext cx="8915400" cy="4397828"/>
          </a:xfrm>
        </p:spPr>
        <p:txBody>
          <a:bodyPr>
            <a:normAutofit/>
          </a:bodyPr>
          <a:lstStyle/>
          <a:p>
            <a:pPr lvl="0">
              <a:buClr>
                <a:srgbClr val="A53010"/>
              </a:buClr>
            </a:pPr>
            <a:r>
              <a:rPr 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Romance</a:t>
            </a:r>
          </a:p>
          <a:p>
            <a:pPr lvl="1">
              <a:buClr>
                <a:srgbClr val="A53010"/>
              </a:buClr>
            </a:pPr>
            <a:r>
              <a:rPr lang="en-US" sz="1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From Latin and French sources</a:t>
            </a:r>
          </a:p>
          <a:p>
            <a:pPr lvl="0">
              <a:buClr>
                <a:srgbClr val="A53010"/>
              </a:buClr>
            </a:pPr>
            <a:r>
              <a:rPr 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King Arthur</a:t>
            </a:r>
          </a:p>
          <a:p>
            <a:pPr lvl="1">
              <a:buClr>
                <a:srgbClr val="A53010"/>
              </a:buClr>
            </a:pPr>
            <a:r>
              <a:rPr lang="en-US" sz="1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The Tradition of Courtly Love</a:t>
            </a:r>
          </a:p>
          <a:p>
            <a:pPr lvl="1">
              <a:buClr>
                <a:srgbClr val="A53010"/>
              </a:buClr>
            </a:pPr>
            <a:r>
              <a:rPr lang="en-US" sz="1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Knighthood</a:t>
            </a:r>
          </a:p>
          <a:p>
            <a:pPr lvl="1">
              <a:buClr>
                <a:srgbClr val="A53010"/>
              </a:buClr>
            </a:pPr>
            <a:r>
              <a:rPr lang="en-US" sz="1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Chivalry</a:t>
            </a:r>
            <a:endParaRPr lang="en-US" sz="18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>
              <a:buClr>
                <a:srgbClr val="A53010"/>
              </a:buClr>
            </a:pPr>
            <a:r>
              <a:rPr lang="en-US" altLang="en-US" sz="2000" dirty="0"/>
              <a:t>The ideals of chivalry improved attitudes toward but not the rights of women.</a:t>
            </a:r>
          </a:p>
          <a:p>
            <a:pPr lvl="0">
              <a:buClr>
                <a:srgbClr val="A53010"/>
              </a:buClr>
            </a:pPr>
            <a:endParaRPr lang="en-US" sz="20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A53010"/>
              </a:buClr>
            </a:pPr>
            <a:endParaRPr lang="en-US" sz="20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A53010"/>
              </a:buClr>
            </a:pPr>
            <a:endParaRPr lang="en-US" sz="20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A53010"/>
              </a:buClr>
            </a:pPr>
            <a:endParaRPr lang="en-US" sz="20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A53010"/>
              </a:buClr>
            </a:pPr>
            <a:endParaRPr lang="en-US" sz="20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A53010"/>
              </a:buClr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96142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Middle Ages: Poetry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727201"/>
            <a:ext cx="8915400" cy="4397828"/>
          </a:xfrm>
        </p:spPr>
        <p:txBody>
          <a:bodyPr>
            <a:normAutofit/>
          </a:bodyPr>
          <a:lstStyle/>
          <a:p>
            <a:pPr lvl="0">
              <a:buClr>
                <a:srgbClr val="A53010"/>
              </a:buClr>
            </a:pPr>
            <a:r>
              <a:rPr 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Geoffrey Chaucer</a:t>
            </a:r>
          </a:p>
          <a:p>
            <a:pPr lvl="1">
              <a:buClr>
                <a:srgbClr val="A53010"/>
              </a:buClr>
            </a:pPr>
            <a:r>
              <a:rPr lang="en-US" sz="1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The “Father of English Poetry” (</a:t>
            </a:r>
            <a:r>
              <a:rPr lang="en-US" sz="1800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Mullik</a:t>
            </a:r>
            <a:r>
              <a:rPr lang="en-US" sz="1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, p. 35)</a:t>
            </a:r>
          </a:p>
          <a:p>
            <a:pPr lvl="2">
              <a:buClr>
                <a:srgbClr val="A53010"/>
              </a:buClr>
            </a:pPr>
            <a:r>
              <a:rPr lang="en-US" sz="16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Chaucer </a:t>
            </a:r>
            <a: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</a:rPr>
              <a:t>is credited with making English respectable. Until </a:t>
            </a:r>
            <a:r>
              <a:rPr lang="en-US" sz="16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Chaucer, </a:t>
            </a:r>
            <a: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</a:rPr>
              <a:t>most literature and documents of importance were written in Latin.</a:t>
            </a:r>
            <a:endParaRPr lang="en-US" sz="16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1">
              <a:buClr>
                <a:srgbClr val="A53010"/>
              </a:buClr>
            </a:pPr>
            <a:r>
              <a:rPr lang="en-US" sz="1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Highly influential among poets</a:t>
            </a:r>
          </a:p>
          <a:p>
            <a:pPr lvl="1">
              <a:buClr>
                <a:srgbClr val="A53010"/>
              </a:buClr>
            </a:pPr>
            <a:r>
              <a:rPr lang="en-US" sz="1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Three periods of Chaucer’s writing</a:t>
            </a:r>
          </a:p>
          <a:p>
            <a:pPr lvl="2">
              <a:buClr>
                <a:srgbClr val="A53010"/>
              </a:buClr>
            </a:pPr>
            <a:r>
              <a:rPr lang="en-US" sz="16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French, Italian, and the English period</a:t>
            </a:r>
            <a:endParaRPr lang="en-US" sz="16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1">
              <a:buClr>
                <a:srgbClr val="A53010"/>
              </a:buClr>
            </a:pPr>
            <a:r>
              <a:rPr lang="en-US" sz="1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Satirical tone</a:t>
            </a:r>
          </a:p>
          <a:p>
            <a:pPr lvl="1">
              <a:buClr>
                <a:srgbClr val="A53010"/>
              </a:buClr>
            </a:pPr>
            <a:r>
              <a:rPr lang="en-US" sz="1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The </a:t>
            </a:r>
            <a:r>
              <a:rPr lang="en-US" sz="1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Canterbury Tales</a:t>
            </a:r>
          </a:p>
          <a:p>
            <a:pPr lvl="0">
              <a:buClr>
                <a:srgbClr val="A53010"/>
              </a:buClr>
            </a:pPr>
            <a:endParaRPr lang="en-US" sz="20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A53010"/>
              </a:buClr>
            </a:pPr>
            <a:endParaRPr lang="en-US" sz="20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A53010"/>
              </a:buClr>
            </a:pPr>
            <a:endParaRPr lang="en-US" sz="20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A53010"/>
              </a:buClr>
            </a:pPr>
            <a:endParaRPr lang="en-US" sz="20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A53010"/>
              </a:buClr>
            </a:pPr>
            <a:endParaRPr lang="en-US" sz="20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A53010"/>
              </a:buClr>
            </a:pPr>
            <a:endParaRPr lang="en-US" sz="20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A53010"/>
              </a:buClr>
            </a:pPr>
            <a:endParaRPr lang="en-US" sz="20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A53010"/>
              </a:buClr>
            </a:pPr>
            <a:endParaRPr lang="en-US" sz="20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A53010"/>
              </a:buClr>
            </a:pPr>
            <a:endParaRPr lang="en-US" sz="20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A53010"/>
              </a:buClr>
            </a:pPr>
            <a:endParaRPr lang="en-US" sz="20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85622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Middle Ages: Poetry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727201"/>
            <a:ext cx="8915400" cy="4397828"/>
          </a:xfrm>
        </p:spPr>
        <p:txBody>
          <a:bodyPr>
            <a:normAutofit/>
          </a:bodyPr>
          <a:lstStyle/>
          <a:p>
            <a:pPr lvl="0">
              <a:buClr>
                <a:srgbClr val="A53010"/>
              </a:buClr>
            </a:pPr>
            <a:r>
              <a:rPr 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John Langland (c.a. 1332 – c.a. 1386)</a:t>
            </a:r>
          </a:p>
          <a:p>
            <a:pPr lvl="1">
              <a:buClr>
                <a:srgbClr val="A53010"/>
              </a:buClr>
            </a:pPr>
            <a:r>
              <a:rPr lang="en-US" sz="1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Archaic</a:t>
            </a:r>
          </a:p>
          <a:p>
            <a:pPr lvl="1">
              <a:buClr>
                <a:srgbClr val="A53010"/>
              </a:buClr>
            </a:pPr>
            <a:r>
              <a:rPr lang="en-US" sz="1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Satirical poet</a:t>
            </a:r>
          </a:p>
          <a:p>
            <a:pPr lvl="1">
              <a:buClr>
                <a:srgbClr val="A53010"/>
              </a:buClr>
            </a:pPr>
            <a:r>
              <a:rPr lang="en-US" sz="1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A Vision of Piers the Plowman</a:t>
            </a:r>
          </a:p>
          <a:p>
            <a:pPr lvl="2">
              <a:buClr>
                <a:srgbClr val="A53010"/>
              </a:buClr>
            </a:pPr>
            <a:r>
              <a:rPr lang="en-US" sz="16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A satire</a:t>
            </a:r>
          </a:p>
          <a:p>
            <a:pPr lvl="2">
              <a:buClr>
                <a:srgbClr val="A53010"/>
              </a:buClr>
            </a:pPr>
            <a:r>
              <a:rPr lang="en-US" sz="16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Focus on the corruption in the religious practices</a:t>
            </a:r>
          </a:p>
          <a:p>
            <a:pPr lvl="2">
              <a:buClr>
                <a:srgbClr val="A53010"/>
              </a:buClr>
            </a:pPr>
            <a:r>
              <a:rPr lang="en-US" sz="16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Encouragement towards a higher life</a:t>
            </a:r>
          </a:p>
          <a:p>
            <a:pPr lvl="1">
              <a:buClr>
                <a:srgbClr val="A53010"/>
              </a:buClr>
            </a:pPr>
            <a:endParaRPr lang="en-US" sz="20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A53010"/>
              </a:buClr>
            </a:pPr>
            <a:endParaRPr lang="en-US" sz="20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A53010"/>
              </a:buClr>
            </a:pPr>
            <a:endParaRPr lang="en-US" sz="20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A53010"/>
              </a:buClr>
            </a:pPr>
            <a:endParaRPr lang="en-US" sz="20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A53010"/>
              </a:buClr>
            </a:pPr>
            <a:endParaRPr lang="en-US" sz="20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A53010"/>
              </a:buClr>
            </a:pPr>
            <a:endParaRPr lang="en-US" sz="20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A53010"/>
              </a:buClr>
            </a:pPr>
            <a:endParaRPr lang="en-US" sz="20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A53010"/>
              </a:buClr>
            </a:pPr>
            <a:endParaRPr lang="en-US" sz="20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A53010"/>
              </a:buClr>
            </a:pPr>
            <a:endParaRPr lang="en-US" sz="20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A53010"/>
              </a:buClr>
            </a:pPr>
            <a:endParaRPr lang="en-US" sz="20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85658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Middle Ages: Poetry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727201"/>
            <a:ext cx="8915400" cy="4397828"/>
          </a:xfrm>
        </p:spPr>
        <p:txBody>
          <a:bodyPr>
            <a:normAutofit/>
          </a:bodyPr>
          <a:lstStyle/>
          <a:p>
            <a:pPr lvl="0">
              <a:buClr>
                <a:srgbClr val="A53010"/>
              </a:buClr>
            </a:pPr>
            <a:r>
              <a:rPr 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John Gower (1330 – 1408)</a:t>
            </a:r>
          </a:p>
          <a:p>
            <a:pPr lvl="1">
              <a:buClr>
                <a:srgbClr val="A53010"/>
              </a:buClr>
            </a:pPr>
            <a:r>
              <a:rPr lang="en-US" sz="1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Courtly Medieval Poetry</a:t>
            </a:r>
          </a:p>
          <a:p>
            <a:pPr lvl="1">
              <a:buClr>
                <a:srgbClr val="A53010"/>
              </a:buClr>
            </a:pPr>
            <a:r>
              <a:rPr lang="en-US" sz="1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Narrative poet</a:t>
            </a:r>
          </a:p>
          <a:p>
            <a:pPr lvl="1">
              <a:buClr>
                <a:srgbClr val="A53010"/>
              </a:buClr>
            </a:pPr>
            <a:r>
              <a:rPr lang="en-US" sz="1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Confession </a:t>
            </a:r>
            <a:r>
              <a:rPr lang="en-US" sz="1800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Amantis</a:t>
            </a:r>
            <a:endParaRPr lang="en-US" sz="18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2">
              <a:buClr>
                <a:srgbClr val="A53010"/>
              </a:buClr>
            </a:pPr>
            <a:r>
              <a:rPr lang="en-US" sz="16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A confession</a:t>
            </a:r>
          </a:p>
          <a:p>
            <a:pPr lvl="2">
              <a:buClr>
                <a:srgbClr val="A53010"/>
              </a:buClr>
            </a:pPr>
            <a:r>
              <a:rPr lang="en-US" sz="16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Seven deadly sins</a:t>
            </a:r>
          </a:p>
          <a:p>
            <a:pPr lvl="1">
              <a:buClr>
                <a:srgbClr val="A53010"/>
              </a:buClr>
            </a:pPr>
            <a:endParaRPr lang="en-US" sz="20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A53010"/>
              </a:buClr>
            </a:pPr>
            <a:endParaRPr lang="en-US" sz="20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A53010"/>
              </a:buClr>
            </a:pPr>
            <a:endParaRPr lang="en-US" sz="20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A53010"/>
              </a:buClr>
            </a:pPr>
            <a:endParaRPr lang="en-US" sz="20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A53010"/>
              </a:buClr>
            </a:pPr>
            <a:endParaRPr lang="en-US" sz="20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A53010"/>
              </a:buClr>
            </a:pPr>
            <a:endParaRPr lang="en-US" sz="20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A53010"/>
              </a:buClr>
            </a:pPr>
            <a:endParaRPr lang="en-US" sz="20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A53010"/>
              </a:buClr>
            </a:pPr>
            <a:endParaRPr lang="en-US" sz="20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A53010"/>
              </a:buClr>
            </a:pPr>
            <a:endParaRPr lang="en-US" sz="20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A53010"/>
              </a:buClr>
            </a:pPr>
            <a:endParaRPr lang="en-US" sz="20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460499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Middle Ages: Drama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727201"/>
            <a:ext cx="8915400" cy="4397828"/>
          </a:xfrm>
        </p:spPr>
        <p:txBody>
          <a:bodyPr>
            <a:normAutofit/>
          </a:bodyPr>
          <a:lstStyle/>
          <a:p>
            <a:pPr lvl="0">
              <a:buClr>
                <a:srgbClr val="A53010"/>
              </a:buClr>
            </a:pPr>
            <a:r>
              <a:rPr 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Early Drama</a:t>
            </a:r>
          </a:p>
          <a:p>
            <a:pPr lvl="0">
              <a:buClr>
                <a:srgbClr val="A53010"/>
              </a:buClr>
            </a:pPr>
            <a:endParaRPr lang="en-US" sz="20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1">
              <a:buClr>
                <a:srgbClr val="A53010"/>
              </a:buClr>
            </a:pPr>
            <a:r>
              <a:rPr lang="en-US" sz="1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The Miracle Plays</a:t>
            </a:r>
            <a:endParaRPr lang="en-US" sz="18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A53010"/>
              </a:buClr>
            </a:pPr>
            <a:endParaRPr lang="en-US" sz="20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1">
              <a:buClr>
                <a:srgbClr val="A53010"/>
              </a:buClr>
            </a:pPr>
            <a:r>
              <a:rPr lang="en-US" sz="18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The Morality Plays</a:t>
            </a:r>
            <a:endParaRPr lang="en-US" sz="18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A53010"/>
              </a:buClr>
            </a:pPr>
            <a:endParaRPr lang="en-US" sz="20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A53010"/>
              </a:buClr>
            </a:pPr>
            <a:endParaRPr lang="en-US" sz="20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A53010"/>
              </a:buClr>
            </a:pPr>
            <a:endParaRPr lang="en-US" sz="20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A53010"/>
              </a:buClr>
            </a:pPr>
            <a:endParaRPr lang="en-US" sz="20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A53010"/>
              </a:buClr>
            </a:pPr>
            <a:endParaRPr lang="en-US" sz="20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A53010"/>
              </a:buClr>
            </a:pPr>
            <a:endParaRPr lang="en-US" sz="20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A53010"/>
              </a:buClr>
            </a:pPr>
            <a:endParaRPr lang="en-US" sz="20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494150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727201"/>
            <a:ext cx="8915400" cy="4397828"/>
          </a:xfrm>
        </p:spPr>
        <p:txBody>
          <a:bodyPr>
            <a:normAutofit/>
          </a:bodyPr>
          <a:lstStyle/>
          <a:p>
            <a:pPr lvl="0">
              <a:buClr>
                <a:srgbClr val="A53010"/>
              </a:buClr>
            </a:pPr>
            <a:r>
              <a:rPr 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An Age of Change</a:t>
            </a:r>
          </a:p>
          <a:p>
            <a:pPr lvl="0">
              <a:buClr>
                <a:srgbClr val="A53010"/>
              </a:buClr>
            </a:pPr>
            <a:endParaRPr lang="en-US" sz="20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A53010"/>
              </a:buClr>
            </a:pPr>
            <a:r>
              <a:rPr 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Influence of French and Latin </a:t>
            </a:r>
          </a:p>
          <a:p>
            <a:pPr lvl="0">
              <a:buClr>
                <a:srgbClr val="A53010"/>
              </a:buClr>
            </a:pPr>
            <a:endParaRPr lang="en-US" sz="20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A53010"/>
              </a:buClr>
            </a:pPr>
            <a:r>
              <a:rPr 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Development of Romance, and the tradition of Courtly Love</a:t>
            </a:r>
          </a:p>
          <a:p>
            <a:pPr lvl="0">
              <a:buClr>
                <a:srgbClr val="A53010"/>
              </a:buClr>
            </a:pPr>
            <a:endParaRPr lang="en-US" sz="20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A53010"/>
              </a:buClr>
            </a:pPr>
            <a:r>
              <a:rPr 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Age </a:t>
            </a:r>
            <a:r>
              <a:rPr lang="en-US" sz="200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of Chaucer</a:t>
            </a:r>
            <a:endParaRPr lang="en-US" sz="2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21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3.xml><?xml version="1.0" encoding="utf-8"?>
<a:theme xmlns:a="http://schemas.openxmlformats.org/drawingml/2006/main" name="2_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337</Words>
  <Application>Microsoft Office PowerPoint</Application>
  <PresentationFormat>Widescreen</PresentationFormat>
  <Paragraphs>107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Calibri</vt:lpstr>
      <vt:lpstr>Calibri Light</vt:lpstr>
      <vt:lpstr>Century Gothic</vt:lpstr>
      <vt:lpstr>Wingdings 3</vt:lpstr>
      <vt:lpstr>Office Theme</vt:lpstr>
      <vt:lpstr>Wisp</vt:lpstr>
      <vt:lpstr>2_Wisp</vt:lpstr>
      <vt:lpstr>History of English Literature I</vt:lpstr>
      <vt:lpstr>The Middle Ages: Introduction</vt:lpstr>
      <vt:lpstr>The Middle Ages: Introduction </vt:lpstr>
      <vt:lpstr>The Age of Chivalry</vt:lpstr>
      <vt:lpstr>The Middle Ages: Poetry</vt:lpstr>
      <vt:lpstr>The Middle Ages: Poetry</vt:lpstr>
      <vt:lpstr>The Middle Ages: Poetry</vt:lpstr>
      <vt:lpstr>The Middle Ages: Drama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History of English Literature I</dc:title>
  <dc:creator>Arslan Ahmad</dc:creator>
  <cp:lastModifiedBy>Arslan Ahmad</cp:lastModifiedBy>
  <cp:revision>48</cp:revision>
  <dcterms:created xsi:type="dcterms:W3CDTF">2020-03-25T19:51:05Z</dcterms:created>
  <dcterms:modified xsi:type="dcterms:W3CDTF">2020-03-31T15:39:04Z</dcterms:modified>
</cp:coreProperties>
</file>